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73" r:id="rId4"/>
    <p:sldId id="274" r:id="rId5"/>
    <p:sldId id="262" r:id="rId6"/>
    <p:sldId id="286" r:id="rId7"/>
    <p:sldId id="265" r:id="rId8"/>
    <p:sldId id="276" r:id="rId9"/>
    <p:sldId id="259" r:id="rId10"/>
    <p:sldId id="297" r:id="rId11"/>
    <p:sldId id="272" r:id="rId12"/>
    <p:sldId id="277" r:id="rId13"/>
    <p:sldId id="261" r:id="rId14"/>
    <p:sldId id="282" r:id="rId15"/>
    <p:sldId id="292" r:id="rId16"/>
    <p:sldId id="288" r:id="rId17"/>
    <p:sldId id="293" r:id="rId18"/>
    <p:sldId id="294" r:id="rId19"/>
    <p:sldId id="260" r:id="rId20"/>
    <p:sldId id="290" r:id="rId21"/>
    <p:sldId id="291" r:id="rId22"/>
    <p:sldId id="296" r:id="rId23"/>
    <p:sldId id="295" r:id="rId24"/>
    <p:sldId id="281" r:id="rId25"/>
    <p:sldId id="285" r:id="rId26"/>
    <p:sldId id="289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30"/>
      <p:bold r:id="rId31"/>
    </p:embeddedFont>
    <p:embeddedFont>
      <p:font typeface="Cambria Math" panose="02040503050406030204" pitchFamily="18" charset="0"/>
      <p:regular r:id="rId32"/>
    </p:embeddedFont>
    <p:embeddedFont>
      <p:font typeface="D2Coding" panose="020B0609020101020101" pitchFamily="49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1BBC9B"/>
    <a:srgbClr val="DADFE1"/>
    <a:srgbClr val="86E2D5"/>
    <a:srgbClr val="ABB7B7"/>
    <a:srgbClr val="36D7B7"/>
    <a:srgbClr val="C8F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38" autoAdjust="0"/>
    <p:restoredTop sz="94601" autoAdjust="0"/>
  </p:normalViewPr>
  <p:slideViewPr>
    <p:cSldViewPr snapToGrid="0">
      <p:cViewPr varScale="1">
        <p:scale>
          <a:sx n="75" d="100"/>
          <a:sy n="75" d="100"/>
        </p:scale>
        <p:origin x="829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955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54080-3723-4BD5-93F3-E5D51D954561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65CF1-C855-474A-BCF0-4A7CF06C5E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11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61892-7E7F-43E1-9F03-D1693B7F0BE6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DC134-D4B1-4CB7-ACBF-800DE3CE50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99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DC134-D4B1-4CB7-ACBF-800DE3CE504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3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DC134-D4B1-4CB7-ACBF-800DE3CE50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673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F2D3-CD2C-4B76-9B11-2D08AECC16AC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79B94-3116-4992-A721-231734BCD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25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F2D3-CD2C-4B76-9B11-2D08AECC16AC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79B94-3116-4992-A721-231734BCD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15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F2D3-CD2C-4B76-9B11-2D08AECC16AC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79B94-3116-4992-A721-231734BCD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65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4762" y="2509441"/>
            <a:ext cx="7262477" cy="1325563"/>
          </a:xfrm>
        </p:spPr>
        <p:txBody>
          <a:bodyPr/>
          <a:lstStyle>
            <a:lvl1pPr algn="ctr">
              <a:defRPr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F2D3-CD2C-4B76-9B11-2D08AECC16AC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79B94-3116-4992-A721-231734BCD65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5556000" y="4288660"/>
            <a:ext cx="1080000" cy="0"/>
          </a:xfrm>
          <a:prstGeom prst="line">
            <a:avLst/>
          </a:prstGeom>
          <a:ln>
            <a:solidFill>
              <a:srgbClr val="EC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 userDrawn="1"/>
        </p:nvGrpSpPr>
        <p:grpSpPr>
          <a:xfrm>
            <a:off x="3257441" y="2510649"/>
            <a:ext cx="5696355" cy="1200330"/>
            <a:chOff x="3287365" y="2265955"/>
            <a:chExt cx="5696355" cy="1200330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8449599" y="2265956"/>
              <a:ext cx="53412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dirty="0" smtClean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]</a:t>
              </a:r>
              <a:endParaRPr lang="ko-KR" altLang="en-US" sz="72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3287365" y="2265955"/>
              <a:ext cx="53412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[</a:t>
              </a:r>
              <a:endParaRPr lang="ko-KR" altLang="en-US" sz="72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498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F2D3-CD2C-4B76-9B11-2D08AECC16AC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79B94-3116-4992-A721-231734BCD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58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F2D3-CD2C-4B76-9B11-2D08AECC16AC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79B94-3116-4992-A721-231734BCD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95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F2D3-CD2C-4B76-9B11-2D08AECC16AC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79B94-3116-4992-A721-231734BCD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47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F2D3-CD2C-4B76-9B11-2D08AECC16AC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79B94-3116-4992-A721-231734BCD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60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F2D3-CD2C-4B76-9B11-2D08AECC16AC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79B94-3116-4992-A721-231734BCD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39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F2D3-CD2C-4B76-9B11-2D08AECC16AC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79B94-3116-4992-A721-231734BCD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44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CF2D3-CD2C-4B76-9B11-2D08AECC16AC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79B94-3116-4992-A721-231734BCD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4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CF2D3-CD2C-4B76-9B11-2D08AECC16AC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79B94-3116-4992-A721-231734BCD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37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274" y="0"/>
            <a:ext cx="10953064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54864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9709" y="1213805"/>
            <a:ext cx="4665132" cy="1246939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altLang="ko-KR" sz="40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Messy GA</a:t>
            </a:r>
            <a:r>
              <a:rPr lang="ko-KR" altLang="en-US" sz="4000" dirty="0" smtClean="0">
                <a:solidFill>
                  <a:srgbClr val="DADFE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를 이용한</a:t>
            </a:r>
            <a:r>
              <a:rPr lang="en-US" altLang="ko-KR" sz="4000" dirty="0" smtClean="0">
                <a:solidFill>
                  <a:srgbClr val="DADFE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/>
            </a:r>
            <a:br>
              <a:rPr lang="en-US" altLang="ko-KR" sz="4000" dirty="0" smtClean="0">
                <a:solidFill>
                  <a:srgbClr val="DADFE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ko-KR" altLang="en-US" sz="40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인공 신경망 </a:t>
            </a:r>
            <a:r>
              <a:rPr lang="ko-KR" altLang="en-US" sz="4000" dirty="0" smtClean="0">
                <a:solidFill>
                  <a:srgbClr val="DADFE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구조 설계</a:t>
            </a:r>
            <a:endParaRPr lang="ko-KR" altLang="en-US" sz="4000" dirty="0">
              <a:solidFill>
                <a:srgbClr val="DADFE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67924" y="4836205"/>
            <a:ext cx="2207542" cy="865767"/>
            <a:chOff x="3487143" y="5371834"/>
            <a:chExt cx="2207542" cy="865767"/>
          </a:xfrm>
        </p:grpSpPr>
        <p:sp>
          <p:nvSpPr>
            <p:cNvPr id="16" name="TextBox 15"/>
            <p:cNvSpPr txBox="1"/>
            <p:nvPr/>
          </p:nvSpPr>
          <p:spPr>
            <a:xfrm>
              <a:off x="3487143" y="5371834"/>
              <a:ext cx="1727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solidFill>
                    <a:srgbClr val="86E2D5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김이헌</a:t>
              </a:r>
              <a:endParaRPr lang="ko-KR" altLang="en-US" sz="3600" dirty="0">
                <a:solidFill>
                  <a:srgbClr val="86E2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4272289" y="5883326"/>
              <a:ext cx="1422396" cy="354275"/>
              <a:chOff x="4272289" y="5883326"/>
              <a:chExt cx="1422396" cy="354275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345663" y="5899047"/>
                <a:ext cx="13490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err="1" smtClean="0"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mGA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 </a:t>
                </a:r>
                <a:r>
                  <a:rPr lang="ko-KR" altLang="en-US" sz="1600" dirty="0" smtClean="0"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코딩</a:t>
                </a:r>
                <a:endParaRPr lang="ko-KR" altLang="en-US" sz="160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272289" y="5883326"/>
                <a:ext cx="2313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:</a:t>
                </a:r>
                <a:endParaRPr lang="ko-KR" altLang="en-US" sz="160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endParaRPr>
              </a:p>
            </p:txBody>
          </p:sp>
        </p:grpSp>
      </p:grpSp>
      <p:cxnSp>
        <p:nvCxnSpPr>
          <p:cNvPr id="25" name="직선 연결선 24"/>
          <p:cNvCxnSpPr/>
          <p:nvPr/>
        </p:nvCxnSpPr>
        <p:spPr>
          <a:xfrm>
            <a:off x="2523072" y="5107087"/>
            <a:ext cx="1" cy="288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2725461" y="4836205"/>
            <a:ext cx="2450494" cy="865767"/>
            <a:chOff x="3487143" y="5371834"/>
            <a:chExt cx="2450494" cy="865767"/>
          </a:xfrm>
        </p:grpSpPr>
        <p:sp>
          <p:nvSpPr>
            <p:cNvPr id="27" name="TextBox 26"/>
            <p:cNvSpPr txBox="1"/>
            <p:nvPr/>
          </p:nvSpPr>
          <p:spPr>
            <a:xfrm>
              <a:off x="3487143" y="5371834"/>
              <a:ext cx="1727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solidFill>
                    <a:srgbClr val="86E2D5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이예찬</a:t>
              </a:r>
              <a:endParaRPr lang="ko-KR" altLang="en-US" sz="3600" dirty="0">
                <a:solidFill>
                  <a:srgbClr val="86E2D5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4283577" y="5888970"/>
              <a:ext cx="1654060" cy="348631"/>
              <a:chOff x="4283577" y="5888970"/>
              <a:chExt cx="1654060" cy="348631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4345663" y="5899047"/>
                <a:ext cx="15919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smtClean="0"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인공 신경망 코딩</a:t>
                </a:r>
                <a:endParaRPr lang="ko-KR" altLang="en-US" sz="160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283577" y="5888970"/>
                <a:ext cx="2313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bg1"/>
                    </a:solidFill>
                    <a:latin typeface="Noto Sans CJK KR Thin" panose="020B0200000000000000" pitchFamily="34" charset="-127"/>
                    <a:ea typeface="Noto Sans CJK KR Thin" panose="020B0200000000000000" pitchFamily="34" charset="-127"/>
                  </a:rPr>
                  <a:t>:</a:t>
                </a:r>
                <a:endParaRPr lang="ko-KR" altLang="en-US" sz="160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323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인공 </a:t>
            </a:r>
            <a:r>
              <a:rPr lang="ko-KR" altLang="en-US" b="1" dirty="0" smtClean="0">
                <a:solidFill>
                  <a:srgbClr val="1BBC9B"/>
                </a:solidFill>
              </a:rPr>
              <a:t>신경망 설계</a:t>
            </a:r>
            <a:r>
              <a:rPr lang="ko-KR" altLang="en-US" b="1" dirty="0" smtClean="0"/>
              <a:t>를 위한 </a:t>
            </a:r>
            <a:r>
              <a:rPr lang="ko-KR" altLang="en-US" b="1" dirty="0" smtClean="0">
                <a:solidFill>
                  <a:srgbClr val="1BBC9B"/>
                </a:solidFill>
              </a:rPr>
              <a:t>염색체 </a:t>
            </a:r>
            <a:r>
              <a:rPr lang="ko-KR" altLang="en-US" b="1" dirty="0" smtClean="0"/>
              <a:t>표현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849429" y="1792412"/>
            <a:ext cx="2296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Messy GA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39718" y="1792411"/>
            <a:ext cx="807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GA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919734"/>
              </p:ext>
            </p:extLst>
          </p:nvPr>
        </p:nvGraphicFramePr>
        <p:xfrm>
          <a:off x="8153579" y="2621846"/>
          <a:ext cx="1980000" cy="19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6108021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24653740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49605370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79320726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9254157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84493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784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4267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15079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625653"/>
                  </a:ext>
                </a:extLst>
              </a:tr>
            </a:tbl>
          </a:graphicData>
        </a:graphic>
      </p:graphicFrame>
      <p:sp>
        <p:nvSpPr>
          <p:cNvPr id="7" name="아래쪽 화살표 6"/>
          <p:cNvSpPr/>
          <p:nvPr/>
        </p:nvSpPr>
        <p:spPr>
          <a:xfrm>
            <a:off x="8830496" y="4873828"/>
            <a:ext cx="626165" cy="7156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911200" y="5807431"/>
            <a:ext cx="44647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00…0110001100000110</a:t>
            </a:r>
            <a:endParaRPr lang="ko-KR" altLang="en-US" sz="2800" b="1" dirty="0">
              <a:solidFill>
                <a:srgbClr val="1BBC9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5506" y="5807431"/>
            <a:ext cx="44647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[(1, 3), 1</a:t>
            </a:r>
            <a:r>
              <a:rPr lang="en-US" altLang="ko-KR" sz="28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], [(1, 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5), 0], …</a:t>
            </a:r>
            <a:endParaRPr lang="ko-KR" altLang="en-US" sz="2800" b="1" dirty="0">
              <a:solidFill>
                <a:srgbClr val="1BBC9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2684801" y="3375198"/>
            <a:ext cx="626165" cy="1495777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5094112" y="2731909"/>
            <a:ext cx="2003777" cy="2345374"/>
            <a:chOff x="2647245" y="2731909"/>
            <a:chExt cx="2003777" cy="2345374"/>
          </a:xfrm>
        </p:grpSpPr>
        <p:sp>
          <p:nvSpPr>
            <p:cNvPr id="11" name="타원 10"/>
            <p:cNvSpPr/>
            <p:nvPr/>
          </p:nvSpPr>
          <p:spPr>
            <a:xfrm>
              <a:off x="3460044" y="2731909"/>
              <a:ext cx="428977" cy="448838"/>
            </a:xfrm>
            <a:prstGeom prst="ellipse">
              <a:avLst/>
            </a:prstGeom>
            <a:solidFill>
              <a:srgbClr val="ECEC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2647245" y="3612445"/>
              <a:ext cx="428977" cy="448838"/>
            </a:xfrm>
            <a:prstGeom prst="ellipse">
              <a:avLst/>
            </a:prstGeom>
            <a:solidFill>
              <a:srgbClr val="ECEC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4222045" y="3612445"/>
              <a:ext cx="428977" cy="448838"/>
            </a:xfrm>
            <a:prstGeom prst="ellipse">
              <a:avLst/>
            </a:prstGeom>
            <a:solidFill>
              <a:srgbClr val="ECEC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4</a:t>
              </a:r>
              <a:endParaRPr lang="ko-KR" altLang="en-US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2647245" y="4628445"/>
              <a:ext cx="428977" cy="448838"/>
            </a:xfrm>
            <a:prstGeom prst="ellipse">
              <a:avLst/>
            </a:prstGeom>
            <a:solidFill>
              <a:srgbClr val="ECEC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222045" y="4628445"/>
              <a:ext cx="428977" cy="448838"/>
            </a:xfrm>
            <a:prstGeom prst="ellipse">
              <a:avLst/>
            </a:prstGeom>
            <a:solidFill>
              <a:srgbClr val="ECEC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cxnSp>
          <p:nvCxnSpPr>
            <p:cNvPr id="16" name="직선 화살표 연결선 15"/>
            <p:cNvCxnSpPr>
              <a:stCxn id="12" idx="0"/>
              <a:endCxn id="11" idx="3"/>
            </p:cNvCxnSpPr>
            <p:nvPr/>
          </p:nvCxnSpPr>
          <p:spPr>
            <a:xfrm flipV="1">
              <a:off x="2861734" y="3115016"/>
              <a:ext cx="661132" cy="4974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3" idx="0"/>
              <a:endCxn id="11" idx="5"/>
            </p:cNvCxnSpPr>
            <p:nvPr/>
          </p:nvCxnSpPr>
          <p:spPr>
            <a:xfrm flipH="1" flipV="1">
              <a:off x="3826199" y="3115016"/>
              <a:ext cx="610335" cy="4974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14" idx="0"/>
              <a:endCxn id="12" idx="4"/>
            </p:cNvCxnSpPr>
            <p:nvPr/>
          </p:nvCxnSpPr>
          <p:spPr>
            <a:xfrm flipV="1">
              <a:off x="2861734" y="4061283"/>
              <a:ext cx="0" cy="5671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15" idx="0"/>
              <a:endCxn id="13" idx="4"/>
            </p:cNvCxnSpPr>
            <p:nvPr/>
          </p:nvCxnSpPr>
          <p:spPr>
            <a:xfrm flipV="1">
              <a:off x="4436534" y="4061283"/>
              <a:ext cx="0" cy="5671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15" idx="1"/>
              <a:endCxn id="12" idx="5"/>
            </p:cNvCxnSpPr>
            <p:nvPr/>
          </p:nvCxnSpPr>
          <p:spPr>
            <a:xfrm flipH="1" flipV="1">
              <a:off x="3013400" y="3995552"/>
              <a:ext cx="1271467" cy="6986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14" idx="7"/>
              <a:endCxn id="13" idx="3"/>
            </p:cNvCxnSpPr>
            <p:nvPr/>
          </p:nvCxnSpPr>
          <p:spPr>
            <a:xfrm flipV="1">
              <a:off x="3013400" y="3995552"/>
              <a:ext cx="1271467" cy="6986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12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인공 </a:t>
            </a:r>
            <a:r>
              <a:rPr lang="ko-KR" altLang="en-US" b="1" dirty="0" smtClean="0">
                <a:solidFill>
                  <a:srgbClr val="1BBC9B"/>
                </a:solidFill>
              </a:rPr>
              <a:t>신경망 설계</a:t>
            </a:r>
            <a:r>
              <a:rPr lang="ko-KR" altLang="en-US" b="1" dirty="0" smtClean="0"/>
              <a:t>를 위한 </a:t>
            </a:r>
            <a:r>
              <a:rPr lang="ko-KR" altLang="en-US" b="1" dirty="0" smtClean="0">
                <a:solidFill>
                  <a:srgbClr val="1BBC9B"/>
                </a:solidFill>
              </a:rPr>
              <a:t>유전 알고리즘</a:t>
            </a:r>
            <a:endParaRPr lang="ko-KR" altLang="en-US" b="1" dirty="0">
              <a:solidFill>
                <a:srgbClr val="1BBC9B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842386"/>
              </p:ext>
            </p:extLst>
          </p:nvPr>
        </p:nvGraphicFramePr>
        <p:xfrm>
          <a:off x="2936522" y="2111011"/>
          <a:ext cx="6318955" cy="3736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8955">
                  <a:extLst>
                    <a:ext uri="{9D8B030D-6E8A-4147-A177-3AD203B41FA5}">
                      <a16:colId xmlns:a16="http://schemas.microsoft.com/office/drawing/2014/main" val="149717200"/>
                    </a:ext>
                  </a:extLst>
                </a:gridCol>
              </a:tblGrid>
              <a:tr h="37366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개의 초기해 생성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;</a:t>
                      </a:r>
                    </a:p>
                    <a:p>
                      <a:pPr latinLnBrk="1"/>
                      <a:endParaRPr lang="en-US" altLang="ko-KR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(k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세대까지 진화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):</a:t>
                      </a:r>
                    </a:p>
                    <a:p>
                      <a:pPr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For (m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개의 자식 생성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):</a:t>
                      </a:r>
                    </a:p>
                    <a:p>
                      <a:pPr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해집단의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품질 </a:t>
                      </a:r>
                      <a:r>
                        <a:rPr lang="ko-KR" altLang="en-US" baseline="0" dirty="0" smtClean="0">
                          <a:solidFill>
                            <a:srgbClr val="1BBC9B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평가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신경망의 오차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);</a:t>
                      </a:r>
                    </a:p>
                    <a:p>
                      <a:pPr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해집단에서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두 부모 해를 </a:t>
                      </a:r>
                      <a:r>
                        <a:rPr lang="ko-KR" altLang="en-US" baseline="0" dirty="0" smtClean="0">
                          <a:solidFill>
                            <a:srgbClr val="1BBC9B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선택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후 저장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i="1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자식 염색체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baseline="0" dirty="0" smtClean="0">
                          <a:solidFill>
                            <a:srgbClr val="1BBC9B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crossover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부모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부모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2);</a:t>
                      </a:r>
                    </a:p>
                    <a:p>
                      <a:pPr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i="1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자식 염색체 </a:t>
                      </a:r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 </a:t>
                      </a:r>
                      <a:r>
                        <a:rPr lang="en-US" altLang="ko-KR" baseline="0" dirty="0" smtClean="0">
                          <a:solidFill>
                            <a:srgbClr val="1BBC9B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mutation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i="1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자식 염색체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);</a:t>
                      </a:r>
                    </a:p>
                    <a:p>
                      <a:pPr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</a:t>
                      </a:r>
                      <a:r>
                        <a:rPr lang="ko-KR" altLang="en-US" i="1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자식 </a:t>
                      </a:r>
                      <a:r>
                        <a:rPr lang="ko-KR" altLang="en-US" i="1" baseline="0" dirty="0" err="1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염색제</a:t>
                      </a:r>
                      <a:r>
                        <a:rPr lang="ko-KR" altLang="en-US" i="1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집단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저장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;</a:t>
                      </a:r>
                    </a:p>
                    <a:p>
                      <a:pPr latinLnBrk="1"/>
                      <a:endParaRPr lang="en-US" altLang="ko-KR" baseline="0" dirty="0" smtClean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baseline="0" dirty="0" smtClean="0">
                          <a:solidFill>
                            <a:srgbClr val="1BBC9B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replacement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i="1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자식</a:t>
                      </a:r>
                      <a:r>
                        <a:rPr lang="en-US" altLang="ko-KR" i="1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i="1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염색체 집단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);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754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실험 </a:t>
            </a:r>
            <a:r>
              <a:rPr lang="ko-KR" altLang="en-US" b="1" dirty="0" smtClean="0">
                <a:solidFill>
                  <a:srgbClr val="1BBC9B"/>
                </a:solidFill>
              </a:rPr>
              <a:t>방법</a:t>
            </a:r>
            <a:endParaRPr lang="ko-KR" altLang="en-US" b="1" dirty="0">
              <a:solidFill>
                <a:srgbClr val="1BBC9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49429" y="2119788"/>
            <a:ext cx="2296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Messy GA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39718" y="2119787"/>
            <a:ext cx="807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78870" y="5325247"/>
            <a:ext cx="1034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비교</a:t>
            </a:r>
            <a:endParaRPr lang="en-US" altLang="ko-KR" sz="3600" b="1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26" name="꺾인 연결선 25"/>
          <p:cNvCxnSpPr/>
          <p:nvPr/>
        </p:nvCxnSpPr>
        <p:spPr>
          <a:xfrm>
            <a:off x="2997883" y="4345906"/>
            <a:ext cx="2160000" cy="1260000"/>
          </a:xfrm>
          <a:prstGeom prst="bentConnector3">
            <a:avLst>
              <a:gd name="adj1" fmla="val -455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 rot="10800000" flipV="1">
            <a:off x="7034116" y="4345906"/>
            <a:ext cx="2160000" cy="1260000"/>
          </a:xfrm>
          <a:prstGeom prst="bentConnector3">
            <a:avLst>
              <a:gd name="adj1" fmla="val 304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654983" y="3303203"/>
            <a:ext cx="685800" cy="106907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68509" y="3514578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적합도</a:t>
            </a:r>
            <a:r>
              <a:rPr lang="en-US" altLang="ko-KR" sz="36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36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세대 그래프</a:t>
            </a:r>
            <a:endParaRPr lang="en-US" altLang="ko-KR" sz="3600" b="1" dirty="0" smtClean="0">
              <a:solidFill>
                <a:srgbClr val="1BBC9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838807" y="3276827"/>
            <a:ext cx="685800" cy="106907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214204" y="3514578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적합도</a:t>
            </a:r>
            <a:r>
              <a:rPr lang="en-US" altLang="ko-KR" sz="36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36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세대 그래프</a:t>
            </a:r>
            <a:endParaRPr lang="en-US" altLang="ko-KR" sz="3600" b="1" dirty="0" smtClean="0">
              <a:solidFill>
                <a:srgbClr val="1BBC9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997883" y="2895449"/>
            <a:ext cx="0" cy="4680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181707" y="2895449"/>
            <a:ext cx="0" cy="4680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49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연구 </a:t>
            </a:r>
            <a:r>
              <a:rPr lang="ko-KR" altLang="en-US" b="1" dirty="0" smtClean="0">
                <a:solidFill>
                  <a:srgbClr val="1BBC9B"/>
                </a:solidFill>
              </a:rPr>
              <a:t>과정</a:t>
            </a:r>
            <a:endParaRPr lang="ko-KR" altLang="en-US" b="1" dirty="0">
              <a:solidFill>
                <a:srgbClr val="1BBC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77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실패</a:t>
            </a:r>
            <a:r>
              <a:rPr lang="en-US" altLang="ko-KR" b="1" dirty="0" smtClean="0"/>
              <a:t>...</a:t>
            </a:r>
            <a:r>
              <a:rPr lang="en-US" altLang="ko-KR" b="1" dirty="0" smtClean="0">
                <a:solidFill>
                  <a:srgbClr val="1BBC9B"/>
                </a:solidFill>
              </a:rPr>
              <a:t>?</a:t>
            </a:r>
            <a:endParaRPr lang="ko-KR" altLang="en-US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709613" y="1580013"/>
            <a:ext cx="10772775" cy="3081753"/>
            <a:chOff x="709613" y="1974780"/>
            <a:chExt cx="10772775" cy="308175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14375" y="1974780"/>
              <a:ext cx="10763250" cy="100012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09613" y="4027833"/>
              <a:ext cx="10772775" cy="1028700"/>
            </a:xfrm>
            <a:prstGeom prst="rect">
              <a:avLst/>
            </a:prstGeom>
          </p:spPr>
        </p:pic>
        <p:sp>
          <p:nvSpPr>
            <p:cNvPr id="5" name="아래쪽 화살표 4"/>
            <p:cNvSpPr/>
            <p:nvPr/>
          </p:nvSpPr>
          <p:spPr>
            <a:xfrm>
              <a:off x="5782918" y="3160643"/>
              <a:ext cx="626165" cy="715618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6674" y="4998863"/>
                <a:ext cx="10998652" cy="10451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ko-KR" altLang="en-US" sz="2800" dirty="0" smtClean="0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 로 정의되어 해의 품질이 </a:t>
                </a:r>
                <a:r>
                  <a:rPr lang="ko-KR" altLang="en-US" sz="2800" dirty="0" smtClean="0">
                    <a:solidFill>
                      <a:srgbClr val="1BBC9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좋을수록</a:t>
                </a:r>
                <a:r>
                  <a:rPr lang="ko-KR" altLang="en-US" sz="2800" dirty="0" smtClean="0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 </a:t>
                </a:r>
                <a:r>
                  <a:rPr lang="ko-KR" altLang="en-US" sz="2800" dirty="0" smtClean="0">
                    <a:solidFill>
                      <a:srgbClr val="1BBC9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증가</a:t>
                </a:r>
                <a:r>
                  <a:rPr lang="ko-KR" altLang="en-US" sz="2800" dirty="0" smtClean="0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하는 </a:t>
                </a:r>
                <a:r>
                  <a:rPr lang="ko-KR" altLang="en-US" sz="2800" dirty="0" smtClean="0">
                    <a:solidFill>
                      <a:srgbClr val="1BBC9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적합도</a:t>
                </a:r>
                <a:r>
                  <a:rPr lang="ko-KR" altLang="en-US" sz="2800" dirty="0" smtClean="0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가</a:t>
                </a:r>
                <a:endParaRPr lang="en-US" altLang="ko-KR" sz="2800" dirty="0" smtClean="0"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  <a:p>
                <a:pPr algn="ctr"/>
                <a:r>
                  <a:rPr lang="ko-KR" altLang="en-US" sz="2800" dirty="0" smtClean="0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세대가 거듭될수록 </a:t>
                </a:r>
                <a:r>
                  <a:rPr lang="ko-KR" altLang="en-US" sz="2800" dirty="0" smtClean="0">
                    <a:solidFill>
                      <a:srgbClr val="1BBC9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감소</a:t>
                </a:r>
                <a:r>
                  <a:rPr lang="ko-KR" altLang="en-US" sz="2800" dirty="0" smtClean="0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한 것</a:t>
                </a:r>
                <a:r>
                  <a:rPr lang="en-US" altLang="ko-KR" sz="2800" dirty="0"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.</a:t>
                </a:r>
                <a:endParaRPr lang="en-US" altLang="ko-KR" sz="2800" dirty="0" smtClean="0"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74" y="4998863"/>
                <a:ext cx="10998652" cy="1045158"/>
              </a:xfrm>
              <a:prstGeom prst="rect">
                <a:avLst/>
              </a:prstGeom>
              <a:blipFill>
                <a:blip r:embed="rId4"/>
                <a:stretch>
                  <a:fillRect t="-1754" r="-1386" b="-204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73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적합도가 줄어든 </a:t>
            </a:r>
            <a:r>
              <a:rPr lang="ko-KR" altLang="en-US" dirty="0" smtClean="0">
                <a:solidFill>
                  <a:srgbClr val="1BBC9B"/>
                </a:solidFill>
              </a:rPr>
              <a:t>원인</a:t>
            </a:r>
            <a:endParaRPr lang="ko-KR" altLang="en-US" dirty="0">
              <a:solidFill>
                <a:srgbClr val="1BBC9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902899" y="2575980"/>
                <a:ext cx="4386201" cy="1017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899" y="2575980"/>
                <a:ext cx="4386201" cy="10175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067503" y="4621555"/>
            <a:ext cx="805701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적합도는 말 그대로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한 세대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에서의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상대적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인 값이므로</a:t>
            </a:r>
            <a:endParaRPr lang="en-US" altLang="ko-KR" sz="2800" b="1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세대가 변해서 품질의 변화와는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관련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없다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pPr algn="ctr"/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또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해가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수렴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할 수록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적합도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는 전체적으로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감소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하므로</a:t>
            </a:r>
            <a:endParaRPr lang="en-US" altLang="ko-KR" sz="2800" b="1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감소하는 것이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정상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이다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284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36903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성공</a:t>
            </a:r>
            <a:r>
              <a:rPr lang="en-US" altLang="ko-KR" dirty="0" smtClean="0"/>
              <a:t>!</a:t>
            </a:r>
            <a:endParaRPr lang="ko-KR" altLang="en-US" dirty="0">
              <a:solidFill>
                <a:srgbClr val="1BBC9B"/>
              </a:solidFill>
            </a:endParaRPr>
          </a:p>
        </p:txBody>
      </p:sp>
      <p:pic>
        <p:nvPicPr>
          <p:cNvPr id="1026" name="Picture 2" descr="개체 70개, 300세대, 메시.png 표시 중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30" y="2296970"/>
            <a:ext cx="449142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메시2.png 표시 중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069" y="2302614"/>
            <a:ext cx="449142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52504" y="5394957"/>
            <a:ext cx="52870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Y 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축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-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품질 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품질이 작을수록 좋음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</a:p>
          <a:p>
            <a:pPr algn="ctr"/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 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축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세대</a:t>
            </a:r>
            <a:endParaRPr lang="en-US" altLang="ko-KR" sz="2800" b="1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91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...</a:t>
            </a:r>
            <a:r>
              <a:rPr lang="ko-KR" altLang="en-US" dirty="0" smtClean="0">
                <a:solidFill>
                  <a:srgbClr val="1BBC9B"/>
                </a:solidFill>
              </a:rPr>
              <a:t>그러나 </a:t>
            </a:r>
            <a:r>
              <a:rPr lang="en-US" altLang="ko-KR" dirty="0" smtClean="0"/>
              <a:t>GA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78654" y="5237779"/>
            <a:ext cx="62347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7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시간 만에 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300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세대를 마친 </a:t>
            </a:r>
            <a:r>
              <a:rPr lang="en-US" altLang="ko-KR" sz="2800" b="1" dirty="0" err="1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mGA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와 달리</a:t>
            </a:r>
            <a:endParaRPr lang="en-US" altLang="ko-KR" sz="2800" b="1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12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시간이 넘어도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끝나지 않았다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</p:txBody>
      </p:sp>
      <p:pic>
        <p:nvPicPr>
          <p:cNvPr id="5" name="Picture 4" descr="메시2.png 표시 중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95" y="1780137"/>
            <a:ext cx="4886210" cy="313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13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1BBC9B"/>
                </a:solidFill>
              </a:rPr>
              <a:t>??</a:t>
            </a:r>
            <a:endParaRPr lang="ko-KR" altLang="en-US" dirty="0">
              <a:solidFill>
                <a:srgbClr val="1BBC9B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79" b="-1"/>
          <a:stretch/>
        </p:blipFill>
        <p:spPr>
          <a:xfrm>
            <a:off x="2530721" y="1718732"/>
            <a:ext cx="2427907" cy="35719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66274" y="1690688"/>
            <a:ext cx="2495006" cy="360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98943" y="1192989"/>
            <a:ext cx="182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Messy GA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09326" y="1192989"/>
            <a:ext cx="670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79781" y="5756199"/>
            <a:ext cx="8632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이후에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걸린 시간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을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측정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해 봤을 때 큰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차이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 나지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않았다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541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연구 </a:t>
            </a:r>
            <a:r>
              <a:rPr lang="ko-KR" altLang="en-US" b="1" dirty="0" smtClean="0">
                <a:solidFill>
                  <a:srgbClr val="1BBC9B"/>
                </a:solidFill>
              </a:rPr>
              <a:t>결과 </a:t>
            </a:r>
            <a:r>
              <a:rPr lang="ko-KR" altLang="en-US" b="1" dirty="0" smtClean="0"/>
              <a:t>및</a:t>
            </a:r>
            <a:r>
              <a:rPr lang="ko-KR" altLang="en-US" b="1" dirty="0" smtClean="0">
                <a:solidFill>
                  <a:srgbClr val="1BBC9B"/>
                </a:solidFill>
              </a:rPr>
              <a:t> 제언</a:t>
            </a:r>
            <a:endParaRPr lang="ko-KR" altLang="en-US" b="1" dirty="0">
              <a:solidFill>
                <a:srgbClr val="1BBC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02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464762" y="2515876"/>
            <a:ext cx="7262477" cy="1325563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연구 </a:t>
            </a:r>
            <a:r>
              <a:rPr lang="ko-KR" altLang="en-US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동기</a:t>
            </a:r>
            <a:r>
              <a:rPr lang="ko-KR" altLang="en-US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와 </a:t>
            </a:r>
            <a:r>
              <a:rPr lang="ko-KR" altLang="en-US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목적</a:t>
            </a:r>
            <a:endParaRPr lang="ko-KR" altLang="en-US" b="1" dirty="0">
              <a:solidFill>
                <a:srgbClr val="1BBC9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14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1BBC9B"/>
                </a:solidFill>
              </a:rPr>
              <a:t>설익은</a:t>
            </a:r>
            <a:r>
              <a:rPr lang="ko-KR" altLang="en-US" dirty="0" smtClean="0"/>
              <a:t> 수렴</a:t>
            </a:r>
            <a:endParaRPr lang="ko-KR" altLang="en-US" dirty="0"/>
          </a:p>
        </p:txBody>
      </p:sp>
      <p:pic>
        <p:nvPicPr>
          <p:cNvPr id="5" name="Picture 2" descr="개체 70개, 300세대, 메시.png 표시 중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30" y="1989000"/>
            <a:ext cx="449142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메시2.png 표시 중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069" y="1989000"/>
            <a:ext cx="449142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설익은 수렴의 </a:t>
            </a:r>
            <a:r>
              <a:rPr lang="ko-KR" altLang="en-US" dirty="0" smtClean="0">
                <a:solidFill>
                  <a:srgbClr val="1BBC9B"/>
                </a:solidFill>
              </a:rPr>
              <a:t>원인</a:t>
            </a:r>
            <a:endParaRPr lang="ko-KR" altLang="en-US" dirty="0">
              <a:solidFill>
                <a:srgbClr val="1BBC9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03863" y="1970703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학습 횟수</a:t>
            </a:r>
            <a:endParaRPr lang="en-US" altLang="ko-KR" sz="3600" b="1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49557" y="1970702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대치 연산</a:t>
            </a:r>
            <a:endParaRPr lang="en-US" altLang="ko-KR" sz="3600" b="1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아래쪽 화살표 5"/>
          <p:cNvSpPr/>
          <p:nvPr/>
        </p:nvSpPr>
        <p:spPr>
          <a:xfrm>
            <a:off x="2590380" y="2832653"/>
            <a:ext cx="815009" cy="1192697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6504" y="4240969"/>
            <a:ext cx="47227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학습 횟수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적기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때문에</a:t>
            </a:r>
            <a:endParaRPr lang="en-US" altLang="ko-KR" sz="2800" b="1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충분히 학습이 가능한 신경망도</a:t>
            </a:r>
            <a:endParaRPr lang="en-US" altLang="ko-KR" sz="2800" b="1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낮은 품질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을 갖는다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82197" y="4240969"/>
            <a:ext cx="47227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대치 연산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을 가장 낮은</a:t>
            </a:r>
            <a:endParaRPr lang="en-US" altLang="ko-KR" sz="2800" b="1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품질을 갖는 염색체를 대치하는</a:t>
            </a:r>
            <a:endParaRPr lang="en-US" altLang="ko-KR" sz="2800" b="1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것으로 설계했다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6096000" y="3226934"/>
            <a:ext cx="0" cy="108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아래쪽 화살표 11"/>
          <p:cNvSpPr/>
          <p:nvPr/>
        </p:nvSpPr>
        <p:spPr>
          <a:xfrm>
            <a:off x="8736074" y="2832652"/>
            <a:ext cx="815009" cy="1192697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3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두 그래프의 차이</a:t>
            </a:r>
            <a:endParaRPr lang="ko-KR" altLang="en-US" dirty="0"/>
          </a:p>
        </p:txBody>
      </p:sp>
      <p:pic>
        <p:nvPicPr>
          <p:cNvPr id="3" name="Picture 2" descr="개체 70개, 300세대, 메시.png 표시 중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51" y="2071193"/>
            <a:ext cx="5517444" cy="353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메시2.png 표시 중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2020712"/>
            <a:ext cx="5517444" cy="377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168377" y="4622311"/>
            <a:ext cx="56285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무색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 조금 더 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Messy GA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가깝고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</a:p>
          <a:p>
            <a:pPr algn="ctr"/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평균 품질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의 수렴 값이 더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좋음</a:t>
            </a:r>
            <a:endParaRPr lang="en-US" altLang="ko-KR" sz="2800" b="1" dirty="0">
              <a:solidFill>
                <a:srgbClr val="1BBC9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8575129" y="3431776"/>
            <a:ext cx="815009" cy="91526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62556" y="1585777"/>
            <a:ext cx="31449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유색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두 염색체에서</a:t>
            </a:r>
            <a:endParaRPr lang="en-US" altLang="ko-KR" sz="2800" b="1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같은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교차점</a:t>
            </a:r>
            <a:endParaRPr lang="en-US" altLang="ko-KR" sz="2800" b="1" dirty="0" smtClean="0">
              <a:solidFill>
                <a:srgbClr val="1BBC9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무색</a:t>
            </a:r>
            <a:r>
              <a:rPr lang="en-US" altLang="ko-KR" sz="28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sz="28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두 염색체에서</a:t>
            </a:r>
            <a:endParaRPr lang="en-US" altLang="ko-KR" sz="2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다른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교차점</a:t>
            </a:r>
            <a:endParaRPr lang="en-US" altLang="ko-KR" sz="2800" b="1" dirty="0">
              <a:solidFill>
                <a:srgbClr val="1BBC9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64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아무튼</a:t>
            </a:r>
            <a:r>
              <a:rPr lang="en-US" altLang="ko-KR" dirty="0" smtClean="0"/>
              <a:t>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0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추후 과제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7972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1BBC9B"/>
                </a:solidFill>
              </a:rPr>
              <a:t>생략된</a:t>
            </a:r>
            <a:r>
              <a:rPr lang="ko-KR" altLang="en-US" b="1" dirty="0" smtClean="0"/>
              <a:t> 여러 </a:t>
            </a:r>
            <a:r>
              <a:rPr lang="ko-KR" altLang="en-US" b="1" dirty="0" smtClean="0">
                <a:solidFill>
                  <a:srgbClr val="1BBC9B"/>
                </a:solidFill>
              </a:rPr>
              <a:t>연산</a:t>
            </a:r>
            <a:r>
              <a:rPr lang="ko-KR" altLang="en-US" b="1" dirty="0" smtClean="0"/>
              <a:t>들을 구현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44648" y="2960932"/>
            <a:ext cx="954139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 연구에서 </a:t>
            </a:r>
            <a:r>
              <a:rPr lang="ko-KR" altLang="en-US" sz="2800" b="1" dirty="0" err="1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정규화</a:t>
            </a:r>
            <a:r>
              <a:rPr lang="ko-KR" altLang="en-US" sz="2800" b="1" dirty="0" err="1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나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집단 대치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등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</a:p>
          <a:p>
            <a:pPr algn="ctr"/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유전 알고리즘의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효율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을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높일 수 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있는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연산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들을 구현하지 못했다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pPr algn="ctr"/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추후에 이 연산들을 구현해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성능 향상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과</a:t>
            </a:r>
            <a:endParaRPr lang="en-US" altLang="ko-KR" sz="2800" b="1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설익은 수렴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을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방지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할 수 있을 것 같다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2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43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257" y="1190968"/>
            <a:ext cx="5751486" cy="36011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1BBC9B"/>
                </a:solidFill>
              </a:rPr>
              <a:t>은닉 노드 개수</a:t>
            </a:r>
            <a:r>
              <a:rPr lang="ko-KR" altLang="en-US" dirty="0" smtClean="0"/>
              <a:t>의 </a:t>
            </a:r>
            <a:r>
              <a:rPr lang="ko-KR" altLang="en-US" dirty="0" smtClean="0">
                <a:solidFill>
                  <a:srgbClr val="1BBC9B"/>
                </a:solidFill>
              </a:rPr>
              <a:t>변화</a:t>
            </a:r>
            <a:endParaRPr lang="ko-KR" altLang="en-US" dirty="0">
              <a:solidFill>
                <a:srgbClr val="1BBC9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2615" y="4909786"/>
            <a:ext cx="772679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실제 인간의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뇌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는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진화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를 통해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점점 커져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왔고</a:t>
            </a:r>
            <a:endParaRPr lang="en-US" altLang="ko-KR" sz="2800" b="1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뉴런의 수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많아져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왔다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pPr algn="ctr"/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노드의 수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를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염색체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로 표현해</a:t>
            </a:r>
            <a:endParaRPr lang="en-US" altLang="ko-KR" sz="2800" b="1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이러한 변화를 실제로 구현한다면 흥미로울 것 같다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13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257" y="1190968"/>
            <a:ext cx="5751486" cy="360115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연구 </a:t>
            </a:r>
            <a:r>
              <a:rPr lang="ko-KR" altLang="en-US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동기</a:t>
            </a:r>
            <a:endParaRPr lang="ko-KR" altLang="en-US" b="1" dirty="0">
              <a:solidFill>
                <a:srgbClr val="1BBC9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1039" y="4839316"/>
            <a:ext cx="10109923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“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유전 알고리즘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과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인공 신경망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을 적절히 합쳐서</a:t>
            </a:r>
            <a:endParaRPr lang="en-US" altLang="ko-KR" sz="2800" b="1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개체 하나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의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학습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과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개체 집단 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전체의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진화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를</a:t>
            </a:r>
            <a:endParaRPr lang="en-US" altLang="ko-KR" sz="2800" b="1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동시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 구현해보고 싶었다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.”</a:t>
            </a:r>
            <a:endParaRPr lang="ko-KR" altLang="en-US" sz="2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60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연구 </a:t>
            </a:r>
            <a:r>
              <a:rPr lang="ko-KR" altLang="en-US" b="1" dirty="0" smtClean="0">
                <a:solidFill>
                  <a:srgbClr val="1BBC9B"/>
                </a:solidFill>
              </a:rPr>
              <a:t>목적 </a:t>
            </a:r>
            <a:endParaRPr lang="ko-KR" altLang="en-US" b="1" dirty="0">
              <a:solidFill>
                <a:srgbClr val="1BBC9B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853" y="4919272"/>
            <a:ext cx="4016383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 algn="ctr">
              <a:buAutoNum type="arabicPeriod"/>
            </a:pP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자동적인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인공 신경망</a:t>
            </a:r>
            <a:endParaRPr lang="en-US" altLang="ko-KR" sz="2800" b="1" dirty="0" smtClean="0">
              <a:solidFill>
                <a:srgbClr val="1BBC9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설계 시스템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의 개발</a:t>
            </a:r>
            <a:endParaRPr lang="ko-KR" altLang="en-US" sz="2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783392" y="5134715"/>
            <a:ext cx="44647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r>
              <a:rPr lang="en-US" altLang="ko-KR" sz="28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 </a:t>
            </a:r>
            <a:r>
              <a:rPr lang="en-US" altLang="ko-KR" sz="2800" b="1" dirty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messy GA</a:t>
            </a:r>
            <a:r>
              <a:rPr lang="ko-KR" altLang="en-US" sz="28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의 우수성 입증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934" t="7526" r="19231" b="13684"/>
          <a:stretch/>
        </p:blipFill>
        <p:spPr>
          <a:xfrm>
            <a:off x="1034397" y="1794852"/>
            <a:ext cx="3835293" cy="279409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730529" y="3249942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(1, 0), (2, 1), (2, 0), (4, </a:t>
            </a:r>
            <a:r>
              <a:rPr lang="en-US" altLang="ko-KR" dirty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dirty="0" smtClean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), (4, 0)</a:t>
            </a:r>
            <a:endParaRPr lang="en-US" altLang="ko-KR" dirty="0">
              <a:solidFill>
                <a:srgbClr val="C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884691" y="241343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Chromosome</a:t>
            </a:r>
            <a:r>
              <a:rPr lang="en-US" altLang="ko-KR" dirty="0" smtClean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en-US" altLang="ko-KR" dirty="0" smtClean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01*1</a:t>
            </a:r>
            <a:endParaRPr lang="en-US" altLang="ko-KR" dirty="0">
              <a:solidFill>
                <a:srgbClr val="C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11" name="직선 화살표 연결선 10"/>
          <p:cNvCxnSpPr>
            <a:stCxn id="9" idx="2"/>
            <a:endCxn id="7" idx="0"/>
          </p:cNvCxnSpPr>
          <p:nvPr/>
        </p:nvCxnSpPr>
        <p:spPr>
          <a:xfrm>
            <a:off x="9015770" y="2782762"/>
            <a:ext cx="0" cy="467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70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smtClean="0"/>
              <a:t>이론적 </a:t>
            </a:r>
            <a:r>
              <a:rPr lang="ko-KR" altLang="en-US" b="1" dirty="0" smtClean="0">
                <a:solidFill>
                  <a:srgbClr val="1BBC9B"/>
                </a:solidFill>
              </a:rPr>
              <a:t>배경</a:t>
            </a:r>
            <a:endParaRPr lang="ko-KR" altLang="en-US" b="1" dirty="0">
              <a:solidFill>
                <a:srgbClr val="1BBC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94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유전 알고리즘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37282" y="4977516"/>
            <a:ext cx="87174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진화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의 원리를 문제 해결에</a:t>
            </a:r>
            <a:r>
              <a:rPr lang="en-US" altLang="ko-KR" sz="28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이용하는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대표적인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방법론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이다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pPr algn="ctr"/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교차 연산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을 이용하고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다수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의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염색체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를</a:t>
            </a:r>
            <a:endParaRPr lang="en-US" altLang="ko-KR" sz="2800" b="1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운용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하는 것이 특징이다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1340" y="1089315"/>
            <a:ext cx="7200000" cy="40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3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38200" y="432858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1BBC9B"/>
                </a:solidFill>
              </a:rPr>
              <a:t>Messy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유전 알고리즘</a:t>
            </a:r>
            <a:r>
              <a:rPr lang="en-US" altLang="ko-KR" b="1" dirty="0" smtClean="0"/>
              <a:t>: </a:t>
            </a:r>
            <a:r>
              <a:rPr lang="en-US" altLang="ko-KR" b="1" dirty="0" err="1" smtClean="0">
                <a:solidFill>
                  <a:srgbClr val="1BBC9B"/>
                </a:solidFill>
              </a:rPr>
              <a:t>m</a:t>
            </a:r>
            <a:r>
              <a:rPr lang="en-US" altLang="ko-KR" b="1" dirty="0" err="1" smtClean="0"/>
              <a:t>GA</a:t>
            </a:r>
            <a:endParaRPr lang="ko-KR" altLang="en-US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1666112" y="2458586"/>
            <a:ext cx="8859777" cy="1205844"/>
            <a:chOff x="1632015" y="2458586"/>
            <a:chExt cx="8859777" cy="1205844"/>
          </a:xfrm>
        </p:grpSpPr>
        <p:sp>
          <p:nvSpPr>
            <p:cNvPr id="3" name="직사각형 2"/>
            <p:cNvSpPr/>
            <p:nvPr/>
          </p:nvSpPr>
          <p:spPr>
            <a:xfrm>
              <a:off x="1632015" y="3295098"/>
              <a:ext cx="45704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(1, 0), (2, 1), (2, 0), (4, </a:t>
              </a:r>
              <a:r>
                <a:rPr lang="en-US" altLang="ko-KR" dirty="0">
                  <a:solidFill>
                    <a:srgbClr val="C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1</a:t>
              </a:r>
              <a:r>
                <a:rPr lang="en-US" altLang="ko-KR" dirty="0" smtClean="0">
                  <a:solidFill>
                    <a:srgbClr val="C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), (4, 0)</a:t>
              </a:r>
              <a:endParaRPr lang="en-US" altLang="ko-KR" dirty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786177" y="2458586"/>
              <a:ext cx="2262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chromosome</a:t>
              </a:r>
              <a:r>
                <a:rPr lang="en-US" altLang="ko-KR" dirty="0" smtClean="0">
                  <a:solidFill>
                    <a:srgbClr val="C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= </a:t>
              </a:r>
              <a:r>
                <a:rPr lang="en-US" altLang="ko-KR" dirty="0" smtClean="0">
                  <a:solidFill>
                    <a:srgbClr val="C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01*1</a:t>
              </a:r>
              <a:endParaRPr lang="en-US" altLang="ko-KR" dirty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>
              <a:off x="3917256" y="2827918"/>
              <a:ext cx="0" cy="4671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6027036" y="2584454"/>
              <a:ext cx="446475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1" dirty="0" smtClean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위치 </a:t>
              </a:r>
              <a:r>
                <a:rPr lang="en-US" altLang="ko-KR" sz="2800" b="1" dirty="0" smtClean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2, 4: </a:t>
              </a:r>
              <a:r>
                <a:rPr lang="ko-KR" altLang="en-US" sz="2800" b="1" dirty="0" smtClean="0">
                  <a:solidFill>
                    <a:srgbClr val="1BBC9B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과잉 표현</a:t>
              </a:r>
              <a:endParaRPr lang="en-US" altLang="ko-KR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sz="2800" b="1" dirty="0" smtClean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위치 </a:t>
              </a:r>
              <a:r>
                <a:rPr lang="en-US" altLang="ko-KR" sz="2800" b="1" dirty="0" smtClean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3: </a:t>
              </a:r>
              <a:r>
                <a:rPr lang="ko-KR" altLang="en-US" sz="2800" b="1" dirty="0" smtClean="0">
                  <a:solidFill>
                    <a:srgbClr val="1BBC9B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결손 표현</a:t>
              </a:r>
              <a:endParaRPr lang="ko-KR" altLang="en-US" sz="2800" b="1" dirty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21551" y="4616275"/>
            <a:ext cx="1014893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Messy 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유전 알고리즘은 염색체를 </a:t>
            </a:r>
            <a:r>
              <a:rPr lang="en-US" altLang="ko-KR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위치</a:t>
            </a:r>
            <a:r>
              <a:rPr lang="en-US" altLang="ko-KR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ko-KR" altLang="en-US" sz="2800" b="1" dirty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속성</a:t>
            </a:r>
            <a:r>
              <a:rPr lang="en-US" altLang="ko-KR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쌍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으로 나타냄으로써</a:t>
            </a:r>
            <a:endParaRPr lang="en-US" altLang="ko-KR" sz="2800" b="1" dirty="0" smtClean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생물학에서의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발현되지 않는 유전자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를 구현할 수 있다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pPr algn="ctr"/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어떤 위치에 두개 이상의 유전자가 있을 경우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과잉 표현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endParaRPr lang="en-US" altLang="ko-KR" sz="2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없을 경우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결손 표현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이라고 한다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993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인공 신경망</a:t>
            </a:r>
            <a:endParaRPr lang="ko-KR" altLang="en-US" b="1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934" t="7526" r="19231" b="13684"/>
          <a:stretch/>
        </p:blipFill>
        <p:spPr>
          <a:xfrm>
            <a:off x="3722618" y="1134549"/>
            <a:ext cx="4741631" cy="3454384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2273479" y="4765851"/>
            <a:ext cx="764504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동물의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뇌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는 수많은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뉴런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연결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된 형태를 띄는데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</a:p>
          <a:p>
            <a:pPr algn="ctr"/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 형태의 신경망에 착안하여 만들어진 시스템이다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pPr algn="ctr"/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비선형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문제들을 해결할 수 있고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</a:p>
          <a:p>
            <a:pPr algn="ctr"/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기존의 기계학습 방법에 비해 </a:t>
            </a:r>
            <a:r>
              <a:rPr lang="ko-KR" altLang="en-US" sz="2800" b="1" dirty="0" smtClean="0">
                <a:solidFill>
                  <a:srgbClr val="1BBC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큰 효율</a:t>
            </a:r>
            <a:r>
              <a:rPr lang="ko-KR" altLang="en-US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을 낼 수 있다</a:t>
            </a:r>
            <a:r>
              <a:rPr lang="en-US" altLang="ko-KR" sz="2800" b="1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511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연구 </a:t>
            </a:r>
            <a:r>
              <a:rPr lang="ko-KR" altLang="en-US" b="1" dirty="0" smtClean="0">
                <a:solidFill>
                  <a:srgbClr val="1BBC9B"/>
                </a:solidFill>
              </a:rPr>
              <a:t>방법</a:t>
            </a:r>
            <a:endParaRPr lang="ko-KR" altLang="en-US" b="1" dirty="0">
              <a:solidFill>
                <a:srgbClr val="1BBC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35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10609</TotalTime>
  <Words>581</Words>
  <Application>Microsoft Office PowerPoint</Application>
  <PresentationFormat>와이드스크린</PresentationFormat>
  <Paragraphs>143</Paragraphs>
  <Slides>26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맑은 고딕</vt:lpstr>
      <vt:lpstr>Cambria Math</vt:lpstr>
      <vt:lpstr>Arial</vt:lpstr>
      <vt:lpstr>Noto Sans CJK KR Bold</vt:lpstr>
      <vt:lpstr>Noto Sans CJK KR Thin</vt:lpstr>
      <vt:lpstr>Noto Sans CJK KR Medium</vt:lpstr>
      <vt:lpstr>D2Coding</vt:lpstr>
      <vt:lpstr>Office 테마</vt:lpstr>
      <vt:lpstr>Messy GA를 이용한 인공 신경망 구조 설계</vt:lpstr>
      <vt:lpstr>연구 동기와 목적</vt:lpstr>
      <vt:lpstr>연구 동기</vt:lpstr>
      <vt:lpstr>연구 목적 </vt:lpstr>
      <vt:lpstr>이론적 배경</vt:lpstr>
      <vt:lpstr>유전 알고리즘</vt:lpstr>
      <vt:lpstr>Messy 유전 알고리즘: mGA</vt:lpstr>
      <vt:lpstr>인공 신경망</vt:lpstr>
      <vt:lpstr>연구 방법</vt:lpstr>
      <vt:lpstr>인공 신경망 설계를 위한 염색체 표현</vt:lpstr>
      <vt:lpstr>인공 신경망 설계를 위한 유전 알고리즘</vt:lpstr>
      <vt:lpstr>실험 방법</vt:lpstr>
      <vt:lpstr>연구 과정</vt:lpstr>
      <vt:lpstr>실패...?</vt:lpstr>
      <vt:lpstr>적합도가 줄어든 원인</vt:lpstr>
      <vt:lpstr>성공!</vt:lpstr>
      <vt:lpstr> ...그러나 GA</vt:lpstr>
      <vt:lpstr>??</vt:lpstr>
      <vt:lpstr>연구 결과 및 제언</vt:lpstr>
      <vt:lpstr>설익은 수렴</vt:lpstr>
      <vt:lpstr>설익은 수렴의 원인</vt:lpstr>
      <vt:lpstr>두 그래프의 차이</vt:lpstr>
      <vt:lpstr>아무튼...</vt:lpstr>
      <vt:lpstr>추후 과제</vt:lpstr>
      <vt:lpstr>생략된 여러 연산들을 구현</vt:lpstr>
      <vt:lpstr>은닉 노드 개수의 변화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탄성을 가진 현의 운동 분석</dc:title>
  <dc:creator>Kim Iheon</dc:creator>
  <cp:lastModifiedBy>Kim Iheon</cp:lastModifiedBy>
  <cp:revision>106</cp:revision>
  <dcterms:created xsi:type="dcterms:W3CDTF">2018-06-10T03:50:22Z</dcterms:created>
  <dcterms:modified xsi:type="dcterms:W3CDTF">2018-11-30T15:41:08Z</dcterms:modified>
</cp:coreProperties>
</file>